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buNone/>
            </a:pPr>
            <a:r>
              <a:rPr lang="en-US" dirty="0" smtClean="0"/>
              <a:t>In our laboratory, bacterial morphology (form and structure) may be examined in two ways:</a:t>
            </a:r>
          </a:p>
          <a:p>
            <a:pPr algn="l" rtl="0">
              <a:buNone/>
            </a:pPr>
            <a:r>
              <a:rPr lang="en-US" b="1" dirty="0" smtClean="0"/>
              <a:t>1. </a:t>
            </a:r>
            <a:r>
              <a:rPr lang="en-US" dirty="0" smtClean="0"/>
              <a:t>By observing living unstained organisms (wet mount).</a:t>
            </a:r>
          </a:p>
          <a:p>
            <a:pPr algn="l" rtl="0">
              <a:buNone/>
            </a:pPr>
            <a:r>
              <a:rPr lang="en-US" b="1" dirty="0" smtClean="0"/>
              <a:t>2. </a:t>
            </a:r>
            <a:r>
              <a:rPr lang="en-US" dirty="0" smtClean="0"/>
              <a:t>By observing killed stained organisms.</a:t>
            </a:r>
          </a:p>
          <a:p>
            <a:pPr algn="l" rtl="0">
              <a:buNone/>
            </a:pPr>
            <a:r>
              <a:rPr lang="en-US" dirty="0" smtClean="0"/>
              <a:t>Besides being very small, bacteria are also almost completely transparent, colorless and featureless in their natural states. However, staining can make the structures of bacteria more pronounced.</a:t>
            </a:r>
          </a:p>
          <a:p>
            <a:pPr lvl="0" algn="l" rtl="0">
              <a:buNone/>
            </a:pPr>
            <a:r>
              <a:rPr lang="en-US" b="1" u="heavy" dirty="0" smtClean="0"/>
              <a:t>A stain</a:t>
            </a:r>
            <a:r>
              <a:rPr lang="en-US" dirty="0" smtClean="0"/>
              <a:t> (or dye) usually consists of a </a:t>
            </a:r>
            <a:r>
              <a:rPr lang="en-US" b="1" dirty="0" err="1" smtClean="0"/>
              <a:t>chromogen</a:t>
            </a:r>
            <a:r>
              <a:rPr lang="en-US" b="1" dirty="0" smtClean="0"/>
              <a:t> </a:t>
            </a:r>
            <a:r>
              <a:rPr lang="en-US" dirty="0" smtClean="0"/>
              <a:t>and an </a:t>
            </a:r>
            <a:r>
              <a:rPr lang="en-US" b="1" dirty="0" err="1" smtClean="0"/>
              <a:t>auxochrome</a:t>
            </a:r>
            <a:r>
              <a:rPr lang="en-US" dirty="0" smtClean="0"/>
              <a:t>. Reaction of a benzene derivative with a coloring agent (or </a:t>
            </a:r>
            <a:r>
              <a:rPr lang="en-US" b="1" dirty="0" err="1" smtClean="0"/>
              <a:t>chromophore</a:t>
            </a:r>
            <a:r>
              <a:rPr lang="en-US" dirty="0" smtClean="0"/>
              <a:t>) forms a </a:t>
            </a:r>
            <a:r>
              <a:rPr lang="en-US" dirty="0" err="1" smtClean="0"/>
              <a:t>chromogen</a:t>
            </a:r>
            <a:r>
              <a:rPr lang="en-US" dirty="0" smtClean="0"/>
              <a:t>. The </a:t>
            </a:r>
            <a:r>
              <a:rPr lang="en-US" dirty="0" err="1" smtClean="0"/>
              <a:t>auxochrome</a:t>
            </a:r>
            <a:r>
              <a:rPr lang="en-US" dirty="0" smtClean="0"/>
              <a:t> imparts a positive or negative charge to the </a:t>
            </a:r>
            <a:r>
              <a:rPr lang="en-US" dirty="0" err="1" smtClean="0"/>
              <a:t>chromogen</a:t>
            </a:r>
            <a:r>
              <a:rPr lang="en-US" dirty="0" smtClean="0"/>
              <a:t>, thus ionizing it. The ionized stain is capable of binding to cell structures with opposite charges.</a:t>
            </a:r>
          </a:p>
          <a:p>
            <a:pPr algn="l">
              <a:buNone/>
            </a:pPr>
            <a:endParaRPr lang="ar-IQ" dirty="0"/>
          </a:p>
        </p:txBody>
      </p:sp>
      <p:sp>
        <p:nvSpPr>
          <p:cNvPr id="3" name="Title 2"/>
          <p:cNvSpPr>
            <a:spLocks noGrp="1"/>
          </p:cNvSpPr>
          <p:nvPr>
            <p:ph type="title"/>
          </p:nvPr>
        </p:nvSpPr>
        <p:spPr/>
        <p:txBody>
          <a:bodyPr>
            <a:normAutofit fontScale="90000"/>
          </a:bodyPr>
          <a:lstStyle/>
          <a:p>
            <a:r>
              <a:rPr lang="en-US" dirty="0" smtClean="0"/>
              <a:t>Lab 3: Bacterial Stains</a:t>
            </a:r>
            <a:br>
              <a:rPr lang="en-US" dirty="0" smtClean="0"/>
            </a:b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rmAutofit fontScale="92500" lnSpcReduction="20000"/>
          </a:bodyPr>
          <a:lstStyle/>
          <a:p>
            <a:pPr lvl="0" algn="l" rtl="0"/>
            <a:r>
              <a:rPr lang="en-US" b="1" u="heavy" dirty="0" smtClean="0"/>
              <a:t>Basic stains</a:t>
            </a:r>
            <a:r>
              <a:rPr lang="en-US" b="1" dirty="0" smtClean="0"/>
              <a:t> </a:t>
            </a:r>
            <a:r>
              <a:rPr lang="en-US" dirty="0" smtClean="0"/>
              <a:t>are cationic; when ionized, the </a:t>
            </a:r>
            <a:r>
              <a:rPr lang="en-US" dirty="0" err="1" smtClean="0"/>
              <a:t>chromogen</a:t>
            </a:r>
            <a:r>
              <a:rPr lang="en-US" dirty="0" smtClean="0"/>
              <a:t> exhibits a positive charge. Basic stains bind to negatively charged cell structures like nucleic acids. </a:t>
            </a:r>
            <a:r>
              <a:rPr lang="en-US" dirty="0" err="1" smtClean="0"/>
              <a:t>Methylene</a:t>
            </a:r>
            <a:r>
              <a:rPr lang="en-US" dirty="0" smtClean="0"/>
              <a:t> blue, crystal violet and </a:t>
            </a:r>
            <a:r>
              <a:rPr lang="en-US" dirty="0" err="1" smtClean="0"/>
              <a:t>carbolfuchsin</a:t>
            </a:r>
            <a:r>
              <a:rPr lang="en-US" dirty="0" smtClean="0"/>
              <a:t> are common basic stains.</a:t>
            </a:r>
          </a:p>
          <a:p>
            <a:pPr lvl="0" algn="l" rtl="0"/>
            <a:r>
              <a:rPr lang="en-US" b="1" dirty="0" smtClean="0"/>
              <a:t>Acidic stains </a:t>
            </a:r>
            <a:r>
              <a:rPr lang="en-US" dirty="0" smtClean="0"/>
              <a:t>are anionic; when ionized, the </a:t>
            </a:r>
            <a:r>
              <a:rPr lang="en-US" dirty="0" err="1" smtClean="0"/>
              <a:t>chromogen</a:t>
            </a:r>
            <a:r>
              <a:rPr lang="en-US" dirty="0" smtClean="0"/>
              <a:t> exhibits a negative charge. Acidic stains bind to positively charged cell structures like proteins. Picric acid, eosin and </a:t>
            </a:r>
            <a:r>
              <a:rPr lang="en-US" dirty="0" err="1" smtClean="0"/>
              <a:t>nigrosin</a:t>
            </a:r>
            <a:r>
              <a:rPr lang="en-US" dirty="0" smtClean="0"/>
              <a:t> are common acidic stains.</a:t>
            </a:r>
          </a:p>
          <a:p>
            <a:pPr lvl="0" algn="l" rtl="0"/>
            <a:r>
              <a:rPr lang="en-US" b="1" dirty="0" smtClean="0"/>
              <a:t>Positive stains: </a:t>
            </a:r>
            <a:r>
              <a:rPr lang="en-US" dirty="0" smtClean="0"/>
              <a:t>Dye binds to the specimen.</a:t>
            </a:r>
          </a:p>
          <a:p>
            <a:pPr lvl="0" algn="l" rtl="0"/>
            <a:r>
              <a:rPr lang="en-US" b="1" dirty="0" smtClean="0"/>
              <a:t>Negative stains: </a:t>
            </a:r>
            <a:r>
              <a:rPr lang="en-US" dirty="0" smtClean="0"/>
              <a:t>Dye does not bind to the specimen, but rather around the specimen.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b="1" u="heavy" dirty="0" smtClean="0"/>
              <a:t>There are three type of staining in Microbiological lab as following: </a:t>
            </a:r>
            <a:endParaRPr lang="en-US" dirty="0" smtClean="0"/>
          </a:p>
          <a:p>
            <a:pPr algn="l" rtl="0">
              <a:buNone/>
            </a:pPr>
            <a:r>
              <a:rPr lang="en-US" b="1" dirty="0" smtClean="0"/>
              <a:t>1. </a:t>
            </a:r>
            <a:r>
              <a:rPr lang="en-US" dirty="0" smtClean="0"/>
              <a:t>Simple stain.</a:t>
            </a:r>
          </a:p>
          <a:p>
            <a:pPr algn="l" rtl="0">
              <a:buNone/>
            </a:pPr>
            <a:r>
              <a:rPr lang="en-US" b="1" dirty="0" smtClean="0"/>
              <a:t>2. </a:t>
            </a:r>
            <a:r>
              <a:rPr lang="en-US" dirty="0" smtClean="0"/>
              <a:t>Differential Stain: (Gram stain , Acid fast Stain)</a:t>
            </a:r>
          </a:p>
          <a:p>
            <a:pPr algn="l" rtl="0">
              <a:buNone/>
            </a:pPr>
            <a:r>
              <a:rPr lang="en-US" b="1" dirty="0" smtClean="0"/>
              <a:t>3. </a:t>
            </a:r>
            <a:r>
              <a:rPr lang="en-US" dirty="0" smtClean="0"/>
              <a:t>Special stain: (Capsular stain, </a:t>
            </a:r>
            <a:r>
              <a:rPr lang="en-US" dirty="0" err="1" smtClean="0"/>
              <a:t>Endospore</a:t>
            </a:r>
            <a:r>
              <a:rPr lang="en-US" dirty="0" smtClean="0"/>
              <a:t> stain, </a:t>
            </a:r>
            <a:r>
              <a:rPr lang="en-US" dirty="0" err="1" smtClean="0"/>
              <a:t>Flagellar</a:t>
            </a:r>
            <a:r>
              <a:rPr lang="en-US" dirty="0" smtClean="0"/>
              <a:t> stain).</a:t>
            </a:r>
          </a:p>
          <a:p>
            <a:pPr algn="l">
              <a:buNone/>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867400"/>
          </a:xfrm>
        </p:spPr>
        <p:txBody>
          <a:bodyPr>
            <a:normAutofit fontScale="85000" lnSpcReduction="20000"/>
          </a:bodyPr>
          <a:lstStyle/>
          <a:p>
            <a:pPr lvl="0" algn="l" rtl="0">
              <a:buNone/>
            </a:pPr>
            <a:r>
              <a:rPr lang="en-US" b="1" u="heavy" dirty="0" smtClean="0"/>
              <a:t>Simple Stains</a:t>
            </a:r>
            <a:endParaRPr lang="en-US" dirty="0" smtClean="0"/>
          </a:p>
          <a:p>
            <a:pPr lvl="0" algn="l" rtl="0">
              <a:buNone/>
            </a:pPr>
            <a:r>
              <a:rPr lang="en-US" dirty="0" smtClean="0"/>
              <a:t>In this exercise, we will use simple stains to show the general structures of some bacteria.</a:t>
            </a:r>
          </a:p>
          <a:p>
            <a:pPr lvl="0" algn="l" rtl="0">
              <a:buNone/>
            </a:pPr>
            <a:r>
              <a:rPr lang="en-US" dirty="0" smtClean="0"/>
              <a:t>Usually, a single basic stain is used in the procedure. Simple stains do not usually provide any data for identification of the bacterium; they simply make the bacterium easier to see.</a:t>
            </a:r>
          </a:p>
          <a:p>
            <a:pPr lvl="0" algn="l" rtl="0">
              <a:buNone/>
            </a:pPr>
            <a:r>
              <a:rPr lang="en-US" dirty="0" smtClean="0"/>
              <a:t>To observe basic external structures of cell with bright field scope (cellular morphology).</a:t>
            </a:r>
          </a:p>
          <a:p>
            <a:pPr algn="l" rtl="0">
              <a:buNone/>
            </a:pPr>
            <a:r>
              <a:rPr lang="en-US" b="1" dirty="0" smtClean="0"/>
              <a:t>Materials: </a:t>
            </a:r>
            <a:r>
              <a:rPr lang="en-US" dirty="0" smtClean="0"/>
              <a:t>Each student/team:</a:t>
            </a:r>
          </a:p>
          <a:p>
            <a:pPr lvl="0" algn="l" rtl="0">
              <a:buNone/>
            </a:pPr>
            <a:r>
              <a:rPr lang="en-US" dirty="0" smtClean="0"/>
              <a:t>Microscope</a:t>
            </a:r>
          </a:p>
          <a:p>
            <a:pPr lvl="0" algn="l" rtl="0">
              <a:buNone/>
            </a:pPr>
            <a:r>
              <a:rPr lang="en-US" dirty="0" smtClean="0"/>
              <a:t>Glass slides</a:t>
            </a:r>
          </a:p>
          <a:p>
            <a:pPr lvl="0" algn="l" rtl="0">
              <a:buNone/>
            </a:pPr>
            <a:r>
              <a:rPr lang="en-US" dirty="0" err="1" smtClean="0"/>
              <a:t>Carbolfuchsin</a:t>
            </a:r>
            <a:endParaRPr lang="en-US" dirty="0" smtClean="0"/>
          </a:p>
          <a:p>
            <a:pPr lvl="0" algn="l" rtl="0">
              <a:buNone/>
            </a:pPr>
            <a:r>
              <a:rPr lang="en-US" dirty="0" err="1" smtClean="0"/>
              <a:t>Nigrosin</a:t>
            </a:r>
            <a:endParaRPr lang="en-US" dirty="0" smtClean="0"/>
          </a:p>
          <a:p>
            <a:pPr lvl="0" algn="l" rtl="0">
              <a:buNone/>
            </a:pPr>
            <a:r>
              <a:rPr lang="en-US" dirty="0" err="1" smtClean="0"/>
              <a:t>Methylene</a:t>
            </a:r>
            <a:r>
              <a:rPr lang="en-US" dirty="0" smtClean="0"/>
              <a:t> blue</a:t>
            </a:r>
          </a:p>
          <a:p>
            <a:pPr algn="l" rtl="0">
              <a:buNone/>
            </a:pPr>
            <a:r>
              <a:rPr lang="en-US" b="1" dirty="0" smtClean="0"/>
              <a:t>Lab supplies:</a:t>
            </a:r>
            <a:r>
              <a:rPr lang="en-US" dirty="0" smtClean="0"/>
              <a:t> Nutrient broth cultures of </a:t>
            </a:r>
            <a:r>
              <a:rPr lang="en-US" i="1" dirty="0" smtClean="0"/>
              <a:t>Escherichia coli, Bacillus </a:t>
            </a:r>
            <a:r>
              <a:rPr lang="en-US" i="1" dirty="0" err="1" smtClean="0"/>
              <a:t>subtilis</a:t>
            </a:r>
            <a:r>
              <a:rPr lang="en-US" i="1" dirty="0" smtClean="0"/>
              <a:t> </a:t>
            </a:r>
            <a:r>
              <a:rPr lang="en-US" dirty="0" smtClean="0"/>
              <a:t>and </a:t>
            </a:r>
            <a:r>
              <a:rPr lang="en-US" i="1" dirty="0" smtClean="0"/>
              <a:t>Staphylococcus </a:t>
            </a:r>
            <a:r>
              <a:rPr lang="en-US" i="1" dirty="0" err="1" smtClean="0"/>
              <a:t>epidermidis</a:t>
            </a:r>
            <a:r>
              <a:rPr lang="en-US" i="1" dirty="0" smtClean="0"/>
              <a:t> </a:t>
            </a:r>
            <a:r>
              <a:rPr lang="en-US" dirty="0" smtClean="0"/>
              <a:t>(all 24- to 48-hour)</a:t>
            </a:r>
            <a:r>
              <a:rPr lang="en-US" i="1" dirty="0" smtClean="0"/>
              <a:t>.</a:t>
            </a:r>
            <a:endParaRPr lang="en-US" dirty="0" smtClean="0"/>
          </a:p>
          <a:p>
            <a:pPr algn="l">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rmAutofit fontScale="62500" lnSpcReduction="20000"/>
          </a:bodyPr>
          <a:lstStyle/>
          <a:p>
            <a:pPr algn="l" rtl="0">
              <a:buNone/>
            </a:pPr>
            <a:r>
              <a:rPr lang="en-US" b="1" dirty="0" smtClean="0"/>
              <a:t>Procedure</a:t>
            </a:r>
            <a:endParaRPr lang="en-US" dirty="0" smtClean="0"/>
          </a:p>
          <a:p>
            <a:pPr algn="l" rtl="0">
              <a:buNone/>
            </a:pPr>
            <a:r>
              <a:rPr lang="en-US" b="1" dirty="0" smtClean="0"/>
              <a:t>1. </a:t>
            </a:r>
            <a:r>
              <a:rPr lang="en-US" dirty="0" smtClean="0"/>
              <a:t>Obtain broth cultures of the bacteria listed above.</a:t>
            </a:r>
          </a:p>
          <a:p>
            <a:pPr algn="l" rtl="0">
              <a:buNone/>
            </a:pPr>
            <a:r>
              <a:rPr lang="en-US" b="1" dirty="0" smtClean="0"/>
              <a:t>2. </a:t>
            </a:r>
            <a:r>
              <a:rPr lang="en-US" dirty="0" smtClean="0"/>
              <a:t>Using an inoculating loop, remove a </a:t>
            </a:r>
            <a:r>
              <a:rPr lang="en-US" dirty="0" err="1" smtClean="0"/>
              <a:t>loopful</a:t>
            </a:r>
            <a:r>
              <a:rPr lang="en-US" dirty="0" smtClean="0"/>
              <a:t> of suspension from one of the tubes. </a:t>
            </a:r>
            <a:r>
              <a:rPr lang="en-US" b="1" dirty="0" smtClean="0"/>
              <a:t>Remember to use sterile technique.</a:t>
            </a:r>
            <a:endParaRPr lang="en-US" dirty="0" smtClean="0"/>
          </a:p>
          <a:p>
            <a:pPr algn="l" rtl="0">
              <a:buNone/>
            </a:pPr>
            <a:r>
              <a:rPr lang="en-US" b="1" dirty="0" smtClean="0"/>
              <a:t>3. </a:t>
            </a:r>
            <a:r>
              <a:rPr lang="en-US" dirty="0" smtClean="0"/>
              <a:t>Smear the bacteria across the center of the slide with the loop. If the bacterial suspension is very thick, add a drop of water and mix the bacteria and the water on the slide.</a:t>
            </a:r>
          </a:p>
          <a:p>
            <a:pPr algn="l" rtl="0">
              <a:buNone/>
            </a:pPr>
            <a:r>
              <a:rPr lang="en-US" b="1" dirty="0" smtClean="0"/>
              <a:t>4. </a:t>
            </a:r>
            <a:r>
              <a:rPr lang="en-US" dirty="0" smtClean="0"/>
              <a:t>Allow the smear to completely air dry.</a:t>
            </a:r>
          </a:p>
          <a:p>
            <a:pPr algn="l" rtl="0">
              <a:buNone/>
            </a:pPr>
            <a:r>
              <a:rPr lang="en-US" b="1" dirty="0" smtClean="0"/>
              <a:t>5. </a:t>
            </a:r>
            <a:r>
              <a:rPr lang="en-US" dirty="0" smtClean="0"/>
              <a:t>Heat-fix the smear by quickly passing the slide through a Bunsen burner flame three times. This causes partial melting of the cell walls and membranes of the bacteria, and makes them stick to the slide. Do not overheat the slide as this will destroy the bacteria.</a:t>
            </a:r>
          </a:p>
          <a:p>
            <a:pPr algn="l" rtl="0">
              <a:buNone/>
            </a:pPr>
            <a:r>
              <a:rPr lang="en-US" b="1" dirty="0" smtClean="0"/>
              <a:t>6. </a:t>
            </a:r>
            <a:r>
              <a:rPr lang="en-US" dirty="0" smtClean="0"/>
              <a:t>Cover the smear with a few drops of one of the stains. Allow the stain to remain for the following periods of time:</a:t>
            </a:r>
          </a:p>
          <a:p>
            <a:pPr algn="l" rtl="0">
              <a:buNone/>
            </a:pPr>
            <a:r>
              <a:rPr lang="en-US" b="1" dirty="0" smtClean="0"/>
              <a:t>a.</a:t>
            </a:r>
            <a:r>
              <a:rPr lang="en-US" dirty="0" smtClean="0"/>
              <a:t> </a:t>
            </a:r>
            <a:r>
              <a:rPr lang="en-US" dirty="0" err="1" smtClean="0"/>
              <a:t>Carbolfuchsin</a:t>
            </a:r>
            <a:r>
              <a:rPr lang="en-US" dirty="0" smtClean="0"/>
              <a:t> (15-30) seconds.</a:t>
            </a:r>
          </a:p>
          <a:p>
            <a:pPr algn="l" rtl="0">
              <a:buNone/>
            </a:pPr>
            <a:r>
              <a:rPr lang="en-US" b="1" dirty="0" smtClean="0"/>
              <a:t>b.</a:t>
            </a:r>
            <a:r>
              <a:rPr lang="en-US" dirty="0" smtClean="0"/>
              <a:t> </a:t>
            </a:r>
            <a:r>
              <a:rPr lang="en-US" dirty="0" err="1" smtClean="0"/>
              <a:t>Methylene</a:t>
            </a:r>
            <a:r>
              <a:rPr lang="en-US" dirty="0" smtClean="0"/>
              <a:t> blue (1-2) minutes.</a:t>
            </a:r>
          </a:p>
          <a:p>
            <a:pPr algn="l" rtl="0">
              <a:buNone/>
            </a:pPr>
            <a:r>
              <a:rPr lang="en-US" b="1" dirty="0" smtClean="0"/>
              <a:t>c.</a:t>
            </a:r>
            <a:r>
              <a:rPr lang="en-US" dirty="0" smtClean="0"/>
              <a:t> </a:t>
            </a:r>
            <a:r>
              <a:rPr lang="en-US" dirty="0" err="1" smtClean="0"/>
              <a:t>Nigrosin</a:t>
            </a:r>
            <a:r>
              <a:rPr lang="en-US" dirty="0" smtClean="0"/>
              <a:t> (20-60) seconds.</a:t>
            </a:r>
          </a:p>
          <a:p>
            <a:pPr algn="l" rtl="0">
              <a:buNone/>
            </a:pPr>
            <a:r>
              <a:rPr lang="en-US" b="1" dirty="0" smtClean="0"/>
              <a:t>7. </a:t>
            </a:r>
            <a:r>
              <a:rPr lang="en-US" dirty="0" smtClean="0"/>
              <a:t>Gently rinse the slide by holding its surface parallel to a gently flowing stream of water.</a:t>
            </a:r>
          </a:p>
          <a:p>
            <a:pPr algn="l" rtl="0">
              <a:buNone/>
            </a:pPr>
            <a:r>
              <a:rPr lang="en-US" b="1" dirty="0" smtClean="0"/>
              <a:t>8. </a:t>
            </a:r>
            <a:r>
              <a:rPr lang="en-US" dirty="0" smtClean="0"/>
              <a:t>Gently blot the excess water from the slide with bibulous paper. Do not wipe the slide. Allow the slide to air dry.</a:t>
            </a:r>
          </a:p>
          <a:p>
            <a:pPr algn="l" rtl="0">
              <a:buNone/>
            </a:pPr>
            <a:r>
              <a:rPr lang="en-US" b="1" dirty="0" smtClean="0"/>
              <a:t>9. </a:t>
            </a:r>
            <a:r>
              <a:rPr lang="en-US" dirty="0" smtClean="0"/>
              <a:t>Observe the slide under the microscope with air and oil lenses. </a:t>
            </a:r>
            <a:r>
              <a:rPr lang="en-US" b="1" dirty="0" smtClean="0"/>
              <a:t>A cover slip is not required. </a:t>
            </a:r>
            <a:r>
              <a:rPr lang="en-US" dirty="0" smtClean="0"/>
              <a:t>Repeat this process with the other bacteria and stains. Note the differences</a:t>
            </a:r>
            <a:r>
              <a:rPr lang="en-US" b="1" dirty="0" smtClean="0"/>
              <a:t> </a:t>
            </a:r>
            <a:r>
              <a:rPr lang="en-US" dirty="0" smtClean="0"/>
              <a:t>between the various types of stains and their appearances.</a:t>
            </a:r>
          </a:p>
          <a:p>
            <a:pPr algn="l">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w02354_02_17.jpg"/>
          <p:cNvPicPr/>
          <p:nvPr/>
        </p:nvPicPr>
        <p:blipFill>
          <a:blip r:embed="rId2" cstate="print"/>
          <a:srcRect t="6369" b="4140"/>
          <a:stretch>
            <a:fillRect/>
          </a:stretch>
        </p:blipFill>
        <p:spPr>
          <a:xfrm>
            <a:off x="1524000" y="1295400"/>
            <a:ext cx="5755133" cy="391445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TotalTime>
  <Words>736</Words>
  <Application>Microsoft Office PowerPoint</Application>
  <PresentationFormat>On-screen Show (4:3)</PresentationFormat>
  <Paragraphs>51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Aharoni</vt:lpstr>
      <vt:lpstr>Arial</vt:lpstr>
      <vt:lpstr>Bookman Old Style</vt:lpstr>
      <vt:lpstr>Calibri</vt:lpstr>
      <vt:lpstr>Lucida Sans Unicode</vt:lpstr>
      <vt:lpstr>Verdana</vt:lpstr>
      <vt:lpstr>Wingdings 2</vt:lpstr>
      <vt:lpstr>Wingdings 3</vt:lpstr>
      <vt:lpstr>Concourse</vt:lpstr>
      <vt:lpstr>General Biology lab </vt:lpstr>
      <vt:lpstr>Lab 3: Bacterial Stains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6</cp:revision>
  <dcterms:created xsi:type="dcterms:W3CDTF">2006-08-16T00:00:00Z</dcterms:created>
  <dcterms:modified xsi:type="dcterms:W3CDTF">2018-05-21T05:17:44Z</dcterms:modified>
</cp:coreProperties>
</file>